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81" r:id="rId2"/>
    <p:sldId id="382" r:id="rId3"/>
    <p:sldId id="338" r:id="rId4"/>
    <p:sldId id="383" r:id="rId5"/>
    <p:sldId id="339" r:id="rId6"/>
    <p:sldId id="384" r:id="rId7"/>
    <p:sldId id="268" r:id="rId8"/>
    <p:sldId id="385" r:id="rId9"/>
    <p:sldId id="386" r:id="rId10"/>
    <p:sldId id="272" r:id="rId11"/>
    <p:sldId id="346" r:id="rId12"/>
    <p:sldId id="387" r:id="rId13"/>
    <p:sldId id="388" r:id="rId14"/>
    <p:sldId id="389" r:id="rId15"/>
    <p:sldId id="309" r:id="rId16"/>
    <p:sldId id="377" r:id="rId17"/>
    <p:sldId id="394" r:id="rId18"/>
    <p:sldId id="392" r:id="rId1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61"/>
    <a:srgbClr val="332A8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3961" autoAdjust="0"/>
  </p:normalViewPr>
  <p:slideViewPr>
    <p:cSldViewPr>
      <p:cViewPr varScale="1">
        <p:scale>
          <a:sx n="107" d="100"/>
          <a:sy n="107" d="100"/>
        </p:scale>
        <p:origin x="16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7EE1E-ADBF-46CA-8FE3-E1AF30827DFA}" type="datetimeFigureOut">
              <a:rPr lang="en-GB" smtClean="0"/>
              <a:pPr/>
              <a:t>07/01/2020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353C6-778C-4A17-8032-40472A2107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20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DC7DDA-3D3A-4095-8C68-A69A28212C12}" type="slidenum">
              <a:rPr lang="en-GB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350" indent="-284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000" indent="-227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4599" indent="-227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0199" indent="-227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5799" indent="-227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1399" indent="-227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6999" indent="-227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2598" indent="-227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DC7DDA-3D3A-4095-8C68-A69A28212C12}" type="slidenum">
              <a:rPr lang="en-GB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DC7DDA-3D3A-4095-8C68-A69A28212C12}" type="slidenum">
              <a:rPr lang="en-GB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350" indent="-284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000" indent="-227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4599" indent="-227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0199" indent="-227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5799" indent="-227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1399" indent="-227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6999" indent="-227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2598" indent="-227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DC7DDA-3D3A-4095-8C68-A69A28212C12}" type="slidenum">
              <a:rPr lang="en-GB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350" indent="-284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000" indent="-227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4599" indent="-227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0199" indent="-227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5799" indent="-227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1399" indent="-227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6999" indent="-227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2598" indent="-227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DC7DDA-3D3A-4095-8C68-A69A28212C12}" type="slidenum">
              <a:rPr lang="en-GB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0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FE1F-429C-4487-804B-2A6779ABAD6C}" type="datetimeFigureOut">
              <a:rPr lang="en-GB"/>
              <a:pPr>
                <a:defRPr/>
              </a:pPr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9E66-1B2F-45C4-85B1-16343CD0B0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1768-B2B0-42E3-828A-0B2E1B41EAA3}" type="datetimeFigureOut">
              <a:rPr lang="en-GB"/>
              <a:pPr>
                <a:defRPr/>
              </a:pPr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FC06-F7E1-4692-BF2C-B0BB3A659C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F7EA-0E16-43BB-95A7-3A98108018B3}" type="datetimeFigureOut">
              <a:rPr lang="en-GB"/>
              <a:pPr>
                <a:defRPr/>
              </a:pPr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4EF87-8942-4C0D-92D2-A9EAAB7B7B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F10E-E29F-4BD5-9552-AD63F1F7C2E7}" type="datetimeFigureOut">
              <a:rPr lang="en-GB"/>
              <a:pPr>
                <a:defRPr/>
              </a:pPr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15C2-E361-4CBB-963C-6ADCB80728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D444-4B05-4006-A071-48F48BE70224}" type="datetimeFigureOut">
              <a:rPr lang="en-GB"/>
              <a:pPr>
                <a:defRPr/>
              </a:pPr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01078-E102-46C7-BA9F-3375D9836C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5571-B1BD-4032-A175-D5A15BCCC3B8}" type="datetimeFigureOut">
              <a:rPr lang="en-GB"/>
              <a:pPr>
                <a:defRPr/>
              </a:pPr>
              <a:t>07/01/2020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279F3-8889-4399-B2F4-D791D347D8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5B365-366E-4B76-88C9-56D6C6D921B0}" type="datetimeFigureOut">
              <a:rPr lang="en-GB"/>
              <a:pPr>
                <a:defRPr/>
              </a:pPr>
              <a:t>07/01/2020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A350-C553-49E3-89A9-85DAC50141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FCA4-6E50-4081-9E21-E80CDEE5FD68}" type="datetimeFigureOut">
              <a:rPr lang="en-GB"/>
              <a:pPr>
                <a:defRPr/>
              </a:pPr>
              <a:t>07/01/2020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85D96-F089-451B-8451-0B8BF063E5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417E-66F2-4C69-92D6-19008FFD3999}" type="datetimeFigureOut">
              <a:rPr lang="en-GB"/>
              <a:pPr>
                <a:defRPr/>
              </a:pPr>
              <a:t>07/01/2020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5DD2C-B65F-4969-8649-DB9CC5F9E9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5CB9-8D8E-45F4-A052-8FF44F50F963}" type="datetimeFigureOut">
              <a:rPr lang="en-GB"/>
              <a:pPr>
                <a:defRPr/>
              </a:pPr>
              <a:t>07/01/2020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18D5A-DB9E-486C-A607-F459DC9E61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0847C-312B-4B3F-8F1D-A465DABE9E26}" type="datetimeFigureOut">
              <a:rPr lang="en-GB"/>
              <a:pPr>
                <a:defRPr/>
              </a:pPr>
              <a:t>07/01/2020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FB089-C95E-4859-9E06-DD9873B720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58517F-69C9-4EA1-B983-F6939D7C74E5}" type="datetimeFigureOut">
              <a:rPr lang="en-GB"/>
              <a:pPr>
                <a:defRPr/>
              </a:pPr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9561FA-D89B-4A47-BB62-87FAC2AC9A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A261"/>
          </a:solidFill>
          <a:latin typeface="Museo 700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A261"/>
          </a:solidFill>
          <a:latin typeface="Museo 700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A261"/>
          </a:solidFill>
          <a:latin typeface="Museo 700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A261"/>
          </a:solidFill>
          <a:latin typeface="Museo 700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A261"/>
          </a:solidFill>
          <a:latin typeface="Museo 700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1439EF-6DCE-4E24-97CC-C658F66E2046}"/>
              </a:ext>
            </a:extLst>
          </p:cNvPr>
          <p:cNvSpPr txBox="1"/>
          <p:nvPr/>
        </p:nvSpPr>
        <p:spPr>
          <a:xfrm>
            <a:off x="5670958" y="2270747"/>
            <a:ext cx="32968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Steve Crone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7BB491-BD5F-4F24-B16F-F9C8BFE7A9BD}"/>
              </a:ext>
            </a:extLst>
          </p:cNvPr>
          <p:cNvSpPr txBox="1"/>
          <p:nvPr/>
        </p:nvSpPr>
        <p:spPr>
          <a:xfrm>
            <a:off x="5670958" y="798353"/>
            <a:ext cx="329687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AGM 2019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CEO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9A43D-3780-40B3-B777-3A018D2629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CD4035-08D3-464E-81C0-CB62D95A7E65}"/>
              </a:ext>
            </a:extLst>
          </p:cNvPr>
          <p:cNvSpPr txBox="1"/>
          <p:nvPr/>
        </p:nvSpPr>
        <p:spPr>
          <a:xfrm>
            <a:off x="395536" y="5445224"/>
            <a:ext cx="433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Introduction to the RMBF</a:t>
            </a:r>
          </a:p>
        </p:txBody>
      </p:sp>
    </p:spTree>
    <p:extLst>
      <p:ext uri="{BB962C8B-B14F-4D97-AF65-F5344CB8AC3E}">
        <p14:creationId xmlns:p14="http://schemas.microsoft.com/office/powerpoint/2010/main" val="264578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2.jpeg" descr="RMBF_Logo_External_Version_RGB_H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88912"/>
            <a:ext cx="2617791" cy="1211264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738185" y="1597470"/>
            <a:ext cx="5903917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 b="1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332A87"/>
                </a:solidFill>
              </a:rPr>
              <a:t>Back to work support</a:t>
            </a:r>
          </a:p>
        </p:txBody>
      </p:sp>
      <p:sp>
        <p:nvSpPr>
          <p:cNvPr id="252" name="Shape 252"/>
          <p:cNvSpPr/>
          <p:nvPr/>
        </p:nvSpPr>
        <p:spPr>
          <a:xfrm>
            <a:off x="4788024" y="5157192"/>
            <a:ext cx="352839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lang="en-GB" sz="2400" b="1" dirty="0"/>
              <a:t>32</a:t>
            </a:r>
            <a:r>
              <a:rPr sz="2400" b="1" dirty="0"/>
              <a:t> beneficiaries given help towards education and training</a:t>
            </a:r>
          </a:p>
        </p:txBody>
      </p:sp>
      <p:sp>
        <p:nvSpPr>
          <p:cNvPr id="253" name="Shape 253"/>
          <p:cNvSpPr/>
          <p:nvPr/>
        </p:nvSpPr>
        <p:spPr>
          <a:xfrm>
            <a:off x="755574" y="5157192"/>
            <a:ext cx="3528397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lang="en-GB" sz="2400" b="1" dirty="0"/>
              <a:t>47 </a:t>
            </a:r>
            <a:r>
              <a:rPr sz="2400" b="1" dirty="0"/>
              <a:t>beneficiaries helped to return to work or remain in employment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18E1F2-69D8-405F-B8D7-AF71AF681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5" y="2307672"/>
            <a:ext cx="3599556" cy="2777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0945C0-7FEE-45AE-BE55-CF2A20959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29105"/>
            <a:ext cx="2648028" cy="2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3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RMBF_Logo_External_Version_RGB_H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88913"/>
            <a:ext cx="2617788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420888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332A87"/>
                </a:solidFill>
                <a:latin typeface="+mn-lt"/>
              </a:rPr>
              <a:t>Expanding</a:t>
            </a:r>
          </a:p>
          <a:p>
            <a:pPr algn="ctr"/>
            <a:r>
              <a:rPr lang="en-GB" sz="7200" b="1" dirty="0">
                <a:solidFill>
                  <a:srgbClr val="332A87"/>
                </a:solidFill>
                <a:latin typeface="+mn-lt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145451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2.jpeg" descr="RMBF_Logo_External_Version_RGB_H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88912"/>
            <a:ext cx="2617791" cy="1211264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738185" y="1597470"/>
            <a:ext cx="5903917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 b="1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600" b="1" dirty="0">
                <a:solidFill>
                  <a:srgbClr val="332A87"/>
                </a:solidFill>
              </a:rPr>
              <a:t>Coach Mentoring</a:t>
            </a:r>
            <a:endParaRPr sz="3600" b="1" dirty="0">
              <a:solidFill>
                <a:srgbClr val="332A8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A3C10-8F52-4C78-8AD5-23094C794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79" y="2604782"/>
            <a:ext cx="2648824" cy="17658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48B620-9620-4A1B-817F-60EC2F563C97}"/>
              </a:ext>
            </a:extLst>
          </p:cNvPr>
          <p:cNvSpPr txBox="1"/>
          <p:nvPr/>
        </p:nvSpPr>
        <p:spPr>
          <a:xfrm>
            <a:off x="467546" y="2479829"/>
            <a:ext cx="83529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r>
              <a:rPr lang="en-GB" sz="2200" b="1" dirty="0">
                <a:solidFill>
                  <a:prstClr val="black"/>
                </a:solidFill>
                <a:latin typeface="+mj-lt"/>
              </a:rPr>
              <a:t>Supporting doctors back to work</a:t>
            </a:r>
            <a:br>
              <a:rPr lang="en-GB" sz="2200" b="1" dirty="0">
                <a:solidFill>
                  <a:prstClr val="black"/>
                </a:solidFill>
                <a:latin typeface="+mj-lt"/>
              </a:rPr>
            </a:br>
            <a:r>
              <a:rPr lang="en-GB" sz="2200" b="1" dirty="0">
                <a:solidFill>
                  <a:prstClr val="black"/>
                </a:solidFill>
                <a:latin typeface="+mj-lt"/>
              </a:rPr>
              <a:t>following period of ill health</a:t>
            </a:r>
            <a:br>
              <a:rPr lang="en-GB" sz="2200" b="1" dirty="0">
                <a:solidFill>
                  <a:prstClr val="black"/>
                </a:solidFill>
                <a:latin typeface="+mj-lt"/>
              </a:rPr>
            </a:br>
            <a:endParaRPr lang="en-GB" sz="2200" b="1" dirty="0">
              <a:solidFill>
                <a:prstClr val="black"/>
              </a:solidFill>
              <a:latin typeface="+mj-lt"/>
            </a:endParaRPr>
          </a:p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r>
              <a:rPr lang="en-GB" sz="2200" b="1" dirty="0">
                <a:solidFill>
                  <a:prstClr val="black"/>
                </a:solidFill>
                <a:latin typeface="+mj-lt"/>
              </a:rPr>
              <a:t>Highly skilled RMBF volunteer network</a:t>
            </a:r>
            <a:br>
              <a:rPr lang="en-GB" sz="2200" b="1" dirty="0">
                <a:solidFill>
                  <a:prstClr val="black"/>
                </a:solidFill>
                <a:latin typeface="+mj-lt"/>
              </a:rPr>
            </a:br>
            <a:r>
              <a:rPr lang="en-GB" sz="2200" b="1" dirty="0">
                <a:solidFill>
                  <a:prstClr val="black"/>
                </a:solidFill>
                <a:latin typeface="+mj-lt"/>
              </a:rPr>
              <a:t>&amp; accredited training in partnership</a:t>
            </a:r>
            <a:br>
              <a:rPr lang="en-GB" sz="2200" b="1" dirty="0">
                <a:solidFill>
                  <a:prstClr val="black"/>
                </a:solidFill>
                <a:latin typeface="+mj-lt"/>
              </a:rPr>
            </a:br>
            <a:r>
              <a:rPr lang="en-GB" sz="2200" b="1" dirty="0">
                <a:solidFill>
                  <a:prstClr val="black"/>
                </a:solidFill>
                <a:latin typeface="+mj-lt"/>
              </a:rPr>
              <a:t>with OCM</a:t>
            </a:r>
            <a:br>
              <a:rPr lang="en-GB" sz="2200" b="1" dirty="0">
                <a:solidFill>
                  <a:prstClr val="black"/>
                </a:solidFill>
                <a:latin typeface="+mj-lt"/>
              </a:rPr>
            </a:br>
            <a:endParaRPr lang="en-GB" sz="2200" b="1" dirty="0">
              <a:solidFill>
                <a:prstClr val="black"/>
              </a:solidFill>
              <a:latin typeface="+mj-lt"/>
            </a:endParaRPr>
          </a:p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r>
              <a:rPr lang="en-GB" sz="2200" b="1" dirty="0">
                <a:solidFill>
                  <a:prstClr val="black"/>
                </a:solidFill>
                <a:latin typeface="+mj-lt"/>
              </a:rPr>
              <a:t>First cohort of five volunteer Coach Mentors now qualified</a:t>
            </a:r>
            <a:br>
              <a:rPr lang="en-GB" sz="2200" b="1" dirty="0">
                <a:solidFill>
                  <a:prstClr val="black"/>
                </a:solidFill>
                <a:latin typeface="+mj-lt"/>
              </a:rPr>
            </a:br>
            <a:endParaRPr lang="en-GB" sz="2200" b="1" dirty="0">
              <a:solidFill>
                <a:prstClr val="black"/>
              </a:solidFill>
              <a:latin typeface="+mj-lt"/>
            </a:endParaRPr>
          </a:p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r>
              <a:rPr lang="en-GB" sz="2200" b="1" dirty="0">
                <a:solidFill>
                  <a:prstClr val="black"/>
                </a:solidFill>
                <a:latin typeface="+mj-lt"/>
              </a:rPr>
              <a:t>11 beneficiaries benefited from Coach Mentoring in 2019</a:t>
            </a:r>
          </a:p>
        </p:txBody>
      </p:sp>
    </p:spTree>
    <p:extLst>
      <p:ext uri="{BB962C8B-B14F-4D97-AF65-F5344CB8AC3E}">
        <p14:creationId xmlns:p14="http://schemas.microsoft.com/office/powerpoint/2010/main" val="196576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2.jpeg" descr="RMBF_Logo_External_Version_RGB_H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88912"/>
            <a:ext cx="2617791" cy="1211264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738185" y="1597470"/>
            <a:ext cx="5903917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 b="1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332A87"/>
                </a:solidFill>
              </a:rPr>
              <a:t>DocHealth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43C4B-CCA1-4202-BDE5-8FAE0C1E1B21}"/>
              </a:ext>
            </a:extLst>
          </p:cNvPr>
          <p:cNvSpPr txBox="1"/>
          <p:nvPr/>
        </p:nvSpPr>
        <p:spPr>
          <a:xfrm>
            <a:off x="467546" y="2479829"/>
            <a:ext cx="83529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r>
              <a:rPr lang="en-GB" sz="2200" b="1" dirty="0">
                <a:solidFill>
                  <a:prstClr val="black"/>
                </a:solidFill>
                <a:latin typeface="+mn-lt"/>
              </a:rPr>
              <a:t>Confidential psychotherapy for</a:t>
            </a:r>
            <a:br>
              <a:rPr lang="en-GB" sz="2200" b="1" dirty="0">
                <a:solidFill>
                  <a:prstClr val="black"/>
                </a:solidFill>
                <a:latin typeface="+mn-lt"/>
              </a:rPr>
            </a:br>
            <a:r>
              <a:rPr lang="en-GB" sz="2200" b="1" dirty="0">
                <a:solidFill>
                  <a:prstClr val="black"/>
                </a:solidFill>
                <a:latin typeface="+mn-lt"/>
              </a:rPr>
              <a:t>doctors, supported by the BMA</a:t>
            </a:r>
            <a:br>
              <a:rPr lang="en-GB" sz="2200" b="1" dirty="0">
                <a:solidFill>
                  <a:prstClr val="black"/>
                </a:solidFill>
                <a:latin typeface="+mn-lt"/>
              </a:rPr>
            </a:br>
            <a:r>
              <a:rPr lang="en-GB" sz="2200" b="1" dirty="0">
                <a:solidFill>
                  <a:prstClr val="black"/>
                </a:solidFill>
                <a:latin typeface="+mn-lt"/>
              </a:rPr>
              <a:t>and the RMBF</a:t>
            </a:r>
          </a:p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endParaRPr lang="en-GB" sz="2200" b="1" dirty="0">
              <a:solidFill>
                <a:prstClr val="black"/>
              </a:solidFill>
              <a:latin typeface="+mn-lt"/>
            </a:endParaRPr>
          </a:p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r>
              <a:rPr lang="en-GB" sz="2200" b="1" dirty="0">
                <a:solidFill>
                  <a:prstClr val="black"/>
                </a:solidFill>
                <a:latin typeface="+mn-lt"/>
              </a:rPr>
              <a:t>557 doctors have self-referred to</a:t>
            </a:r>
            <a:br>
              <a:rPr lang="en-GB" sz="2200" b="1" dirty="0">
                <a:solidFill>
                  <a:prstClr val="black"/>
                </a:solidFill>
                <a:latin typeface="+mn-lt"/>
              </a:rPr>
            </a:br>
            <a:r>
              <a:rPr lang="en-GB" sz="2200" b="1" dirty="0">
                <a:solidFill>
                  <a:prstClr val="black"/>
                </a:solidFill>
                <a:latin typeface="+mn-lt"/>
              </a:rPr>
              <a:t>the service</a:t>
            </a:r>
          </a:p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endParaRPr lang="en-GB" sz="2200" b="1" dirty="0">
              <a:solidFill>
                <a:prstClr val="black"/>
              </a:solidFill>
              <a:latin typeface="+mn-lt"/>
            </a:endParaRPr>
          </a:p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r>
              <a:rPr lang="en-GB" sz="2200" b="1" dirty="0">
                <a:solidFill>
                  <a:prstClr val="black"/>
                </a:solidFill>
                <a:latin typeface="+mn-lt"/>
              </a:rPr>
              <a:t>83% presented with high or very high risk of burnout, 52% with significant depression, and 85% with significant anxiety</a:t>
            </a:r>
          </a:p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endParaRPr lang="en-GB" sz="2200" b="1" dirty="0">
              <a:solidFill>
                <a:prstClr val="black"/>
              </a:solidFill>
              <a:latin typeface="+mn-lt"/>
            </a:endParaRPr>
          </a:p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r>
              <a:rPr lang="en-GB" sz="2200" b="1" dirty="0">
                <a:solidFill>
                  <a:prstClr val="black"/>
                </a:solidFill>
                <a:latin typeface="+mn-lt"/>
              </a:rPr>
              <a:t>92% would recommend the service to others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0094B-5E0B-4DE2-9ABB-E7AE90D83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28" y="2562837"/>
            <a:ext cx="3083244" cy="173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0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2.jpeg" descr="RMBF_Logo_External_Version_RGB_H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88912"/>
            <a:ext cx="2617791" cy="1211264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738185" y="1597470"/>
            <a:ext cx="5903917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 b="1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600" b="1" dirty="0">
                <a:solidFill>
                  <a:srgbClr val="332A87"/>
                </a:solidFill>
              </a:rPr>
              <a:t>Medical Student Programme</a:t>
            </a:r>
            <a:endParaRPr sz="3600" b="1" dirty="0">
              <a:solidFill>
                <a:srgbClr val="332A8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1CA0D-9653-4CE4-9C01-60BBFAD87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97" y="2475794"/>
            <a:ext cx="2675273" cy="1520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E2234A-5E1D-4358-B4EF-004EFB28E2AE}"/>
              </a:ext>
            </a:extLst>
          </p:cNvPr>
          <p:cNvSpPr txBox="1"/>
          <p:nvPr/>
        </p:nvSpPr>
        <p:spPr>
          <a:xfrm>
            <a:off x="467546" y="2479829"/>
            <a:ext cx="83529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r>
              <a:rPr lang="en-GB" sz="2200" b="1" dirty="0">
                <a:solidFill>
                  <a:prstClr val="black"/>
                </a:solidFill>
                <a:latin typeface="+mn-lt"/>
              </a:rPr>
              <a:t>More than 50 students helped with</a:t>
            </a:r>
            <a:br>
              <a:rPr lang="en-GB" sz="2200" b="1" dirty="0">
                <a:solidFill>
                  <a:prstClr val="black"/>
                </a:solidFill>
                <a:latin typeface="+mn-lt"/>
              </a:rPr>
            </a:br>
            <a:r>
              <a:rPr lang="en-GB" sz="2200" b="1" dirty="0">
                <a:solidFill>
                  <a:prstClr val="black"/>
                </a:solidFill>
                <a:latin typeface="+mn-lt"/>
              </a:rPr>
              <a:t>essential living costs since</a:t>
            </a:r>
            <a:br>
              <a:rPr lang="en-GB" sz="2200" b="1" dirty="0">
                <a:solidFill>
                  <a:prstClr val="black"/>
                </a:solidFill>
                <a:latin typeface="+mn-lt"/>
              </a:rPr>
            </a:br>
            <a:r>
              <a:rPr lang="en-GB" sz="2200" b="1" dirty="0">
                <a:solidFill>
                  <a:prstClr val="black"/>
                </a:solidFill>
                <a:latin typeface="+mn-lt"/>
              </a:rPr>
              <a:t>programme launched</a:t>
            </a:r>
          </a:p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endParaRPr lang="en-GB" sz="2200" b="1" dirty="0">
              <a:solidFill>
                <a:prstClr val="black"/>
              </a:solidFill>
              <a:latin typeface="+mn-lt"/>
            </a:endParaRPr>
          </a:p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r>
              <a:rPr lang="en-GB" sz="2200" b="1" dirty="0">
                <a:solidFill>
                  <a:prstClr val="black"/>
                </a:solidFill>
                <a:latin typeface="+mn-lt"/>
              </a:rPr>
              <a:t>Recruited over 25 Student MLOs – new</a:t>
            </a:r>
            <a:br>
              <a:rPr lang="en-GB" sz="2200" b="1" dirty="0">
                <a:solidFill>
                  <a:prstClr val="black"/>
                </a:solidFill>
                <a:latin typeface="+mn-lt"/>
              </a:rPr>
            </a:br>
            <a:r>
              <a:rPr lang="en-GB" sz="2200" b="1" dirty="0">
                <a:solidFill>
                  <a:prstClr val="black"/>
                </a:solidFill>
                <a:latin typeface="+mn-lt"/>
              </a:rPr>
              <a:t>volunteer role to spread word of our</a:t>
            </a:r>
            <a:br>
              <a:rPr lang="en-GB" sz="2200" b="1" dirty="0">
                <a:solidFill>
                  <a:prstClr val="black"/>
                </a:solidFill>
                <a:latin typeface="+mn-lt"/>
              </a:rPr>
            </a:br>
            <a:r>
              <a:rPr lang="en-GB" sz="2200" b="1" dirty="0">
                <a:solidFill>
                  <a:prstClr val="black"/>
                </a:solidFill>
                <a:latin typeface="+mn-lt"/>
              </a:rPr>
              <a:t>support in medical schools nationwide</a:t>
            </a:r>
          </a:p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endParaRPr lang="en-GB" sz="2200" b="1" dirty="0">
              <a:solidFill>
                <a:prstClr val="black"/>
              </a:solidFill>
              <a:latin typeface="+mn-lt"/>
            </a:endParaRPr>
          </a:p>
          <a:p>
            <a:pPr marL="342900" lvl="0" indent="-342900" defTabSz="914400">
              <a:buClr>
                <a:srgbClr val="332A87"/>
              </a:buClr>
              <a:buFont typeface="Calibri" panose="020F0502020204030204" pitchFamily="34" charset="0"/>
              <a:buChar char="●"/>
              <a:defRPr/>
            </a:pPr>
            <a:r>
              <a:rPr lang="en-GB" sz="2200" b="1" dirty="0">
                <a:solidFill>
                  <a:prstClr val="black"/>
                </a:solidFill>
                <a:latin typeface="+mn-lt"/>
              </a:rPr>
              <a:t>Regular meetings of Medical Student Advisory Group, continuing to inform and guide our work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79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2.jpeg" descr="RMBF_Logo_External_Version_RGB_H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88912"/>
            <a:ext cx="2617791" cy="121126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38616A-546C-4C9F-9C85-3BB419DF06AB}"/>
              </a:ext>
            </a:extLst>
          </p:cNvPr>
          <p:cNvSpPr txBox="1"/>
          <p:nvPr/>
        </p:nvSpPr>
        <p:spPr>
          <a:xfrm>
            <a:off x="771787" y="2514599"/>
            <a:ext cx="7357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buClr>
                <a:srgbClr val="332A87"/>
              </a:buClr>
              <a:defRPr/>
            </a:pPr>
            <a:r>
              <a:rPr lang="en-GB" sz="2200" b="1" i="1" dirty="0">
                <a:solidFill>
                  <a:srgbClr val="00A261"/>
                </a:solidFill>
                <a:latin typeface="+mn-lt"/>
              </a:rPr>
              <a:t>“Words cannot express how grateful I am for your support during the worst year of our lives.”</a:t>
            </a:r>
            <a:endParaRPr kumimoji="0" lang="en-GB" sz="2200" b="1" i="1" u="none" strike="noStrike" kern="1200" cap="none" spc="0" normalizeH="0" baseline="0" noProof="0" dirty="0">
              <a:ln>
                <a:noFill/>
              </a:ln>
              <a:solidFill>
                <a:srgbClr val="00A26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6D5D6F-6A58-413B-B4BD-DA6C717AF6C0}"/>
              </a:ext>
            </a:extLst>
          </p:cNvPr>
          <p:cNvSpPr txBox="1"/>
          <p:nvPr/>
        </p:nvSpPr>
        <p:spPr>
          <a:xfrm>
            <a:off x="771786" y="3565823"/>
            <a:ext cx="6962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buClr>
                <a:srgbClr val="332A87"/>
              </a:buClr>
              <a:defRPr/>
            </a:pPr>
            <a:r>
              <a:rPr lang="en-GB" sz="2200" b="1" i="1" dirty="0">
                <a:solidFill>
                  <a:srgbClr val="332A87"/>
                </a:solidFill>
                <a:latin typeface="+mn-lt"/>
              </a:rPr>
              <a:t>“You have been a miracle to me and my young kids. I don't know how we would have managed through this difficult time without you all.”</a:t>
            </a:r>
            <a:endParaRPr kumimoji="0" lang="en-GB" sz="2200" b="1" i="1" u="none" strike="noStrike" kern="1200" cap="none" spc="0" normalizeH="0" baseline="0" noProof="0" dirty="0">
              <a:ln>
                <a:noFill/>
              </a:ln>
              <a:solidFill>
                <a:srgbClr val="332A8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D0ADDE-A943-416E-931C-681548E934CC}"/>
              </a:ext>
            </a:extLst>
          </p:cNvPr>
          <p:cNvSpPr txBox="1"/>
          <p:nvPr/>
        </p:nvSpPr>
        <p:spPr>
          <a:xfrm>
            <a:off x="771786" y="4887849"/>
            <a:ext cx="6878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buClr>
                <a:srgbClr val="332A87"/>
              </a:buClr>
              <a:defRPr/>
            </a:pPr>
            <a:r>
              <a:rPr lang="en-GB" sz="2200" b="1" i="1" dirty="0">
                <a:solidFill>
                  <a:srgbClr val="00A261"/>
                </a:solidFill>
                <a:latin typeface="+mn-lt"/>
              </a:rPr>
              <a:t>“It has been a terrible 2 years. I am so grateful for your support. I honestly don't know how I would have survived without it.”</a:t>
            </a:r>
            <a:endParaRPr kumimoji="0" lang="en-GB" sz="2200" b="1" i="1" u="none" strike="noStrike" kern="1200" cap="none" spc="0" normalizeH="0" baseline="0" noProof="0" dirty="0">
              <a:ln>
                <a:noFill/>
              </a:ln>
              <a:solidFill>
                <a:srgbClr val="00A26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Shape 257">
            <a:extLst>
              <a:ext uri="{FF2B5EF4-FFF2-40B4-BE49-F238E27FC236}">
                <a16:creationId xmlns:a16="http://schemas.microsoft.com/office/drawing/2014/main" id="{2DEEE607-0E5D-4BE3-993B-8A974F57B7A6}"/>
              </a:ext>
            </a:extLst>
          </p:cNvPr>
          <p:cNvSpPr/>
          <p:nvPr/>
        </p:nvSpPr>
        <p:spPr>
          <a:xfrm>
            <a:off x="738185" y="1597470"/>
            <a:ext cx="7592083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600" b="1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600" b="1" dirty="0">
                <a:solidFill>
                  <a:srgbClr val="332A87"/>
                </a:solidFill>
              </a:rPr>
              <a:t>What our beneficiaries say</a:t>
            </a:r>
            <a:endParaRPr sz="3600" b="1" dirty="0">
              <a:solidFill>
                <a:srgbClr val="332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8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2.jpeg" descr="RMBF_Logo_External_Version_RGB_H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88912"/>
            <a:ext cx="2617791" cy="121126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38616A-546C-4C9F-9C85-3BB419DF06AB}"/>
              </a:ext>
            </a:extLst>
          </p:cNvPr>
          <p:cNvSpPr txBox="1"/>
          <p:nvPr/>
        </p:nvSpPr>
        <p:spPr>
          <a:xfrm>
            <a:off x="738184" y="2581710"/>
            <a:ext cx="759208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buClr>
                <a:srgbClr val="332A87"/>
              </a:buClr>
              <a:defRPr/>
            </a:pPr>
            <a:r>
              <a:rPr lang="en-GB" sz="2200" b="1" i="1" dirty="0">
                <a:solidFill>
                  <a:srgbClr val="00A261"/>
                </a:solidFill>
                <a:latin typeface="+mn-lt"/>
              </a:rPr>
              <a:t>“I am incredibly grateful for the help the RMBF gave me at a horrible time of my life with the breakdown of my marriage when my daughter was just two...</a:t>
            </a:r>
          </a:p>
          <a:p>
            <a:pPr lvl="0" defTabSz="914400">
              <a:buClr>
                <a:srgbClr val="332A87"/>
              </a:buClr>
              <a:defRPr/>
            </a:pPr>
            <a:endParaRPr lang="en-GB" sz="2200" b="1" i="1" dirty="0">
              <a:solidFill>
                <a:srgbClr val="00A261"/>
              </a:solidFill>
              <a:latin typeface="+mn-lt"/>
            </a:endParaRPr>
          </a:p>
          <a:p>
            <a:pPr lvl="0" defTabSz="914400">
              <a:buClr>
                <a:srgbClr val="332A87"/>
              </a:buClr>
              <a:defRPr/>
            </a:pPr>
            <a:r>
              <a:rPr lang="en-GB" sz="2200" b="1" i="1" dirty="0">
                <a:solidFill>
                  <a:srgbClr val="00A261"/>
                </a:solidFill>
                <a:latin typeface="+mn-lt"/>
              </a:rPr>
              <a:t>“I don’t like to think about the consequences we might have faced if we hadn’t had the security and solace of our own home.”</a:t>
            </a:r>
            <a:endParaRPr kumimoji="0" lang="en-GB" sz="2200" b="1" i="1" u="none" strike="noStrike" kern="1200" cap="none" spc="0" normalizeH="0" baseline="0" noProof="0" dirty="0">
              <a:ln>
                <a:noFill/>
              </a:ln>
              <a:solidFill>
                <a:srgbClr val="00A26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Shape 257">
            <a:extLst>
              <a:ext uri="{FF2B5EF4-FFF2-40B4-BE49-F238E27FC236}">
                <a16:creationId xmlns:a16="http://schemas.microsoft.com/office/drawing/2014/main" id="{F8F1E47C-8010-405B-93B2-70ACD30E89E8}"/>
              </a:ext>
            </a:extLst>
          </p:cNvPr>
          <p:cNvSpPr/>
          <p:nvPr/>
        </p:nvSpPr>
        <p:spPr>
          <a:xfrm>
            <a:off x="738185" y="1597470"/>
            <a:ext cx="7592083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600" b="1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600" b="1" dirty="0">
                <a:solidFill>
                  <a:srgbClr val="332A87"/>
                </a:solidFill>
              </a:rPr>
              <a:t>What our beneficiaries say</a:t>
            </a:r>
            <a:endParaRPr sz="3600" b="1" dirty="0">
              <a:solidFill>
                <a:srgbClr val="332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5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RMBF_Logo_External_Version_RGB_H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88913"/>
            <a:ext cx="2617788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876743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332A87"/>
                </a:solidFill>
                <a:latin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8369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nd Slide Backgrou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4" name="Picture 20" descr="RMBF_Logo_External_Version_RGB_HR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450" y="188913"/>
            <a:ext cx="2617788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Box 20"/>
          <p:cNvSpPr txBox="1">
            <a:spLocks noChangeArrowheads="1"/>
          </p:cNvSpPr>
          <p:nvPr/>
        </p:nvSpPr>
        <p:spPr bwMode="auto">
          <a:xfrm>
            <a:off x="827584" y="5517232"/>
            <a:ext cx="744190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Registered with the Charity Commission for England and Wales No 207275. Registered with the Scottish Charity Regulator No SC046148. A company limited by guarantee, registered in England No 00139113.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4277" y="213285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RMBF relies on voluntary donations. Without the support of the medical profession we could not continue to provide vital support to doctors, medical students and their families.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3212976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www.rmbf.org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twitter.com/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theRMBF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facebook.com/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theRMBF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instagram.com/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theRMBF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3E413-4E37-47F6-B624-F5C22D0AF60C}"/>
              </a:ext>
            </a:extLst>
          </p:cNvPr>
          <p:cNvSpPr txBox="1"/>
          <p:nvPr/>
        </p:nvSpPr>
        <p:spPr>
          <a:xfrm>
            <a:off x="827584" y="468507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 Kings Road, Wimbledon, London SW19 8QN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97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RMBF_Logo_External_Version_RGB_H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88913"/>
            <a:ext cx="2617788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K:\Image Library\Stock Photos and Icons\Miscellaneous\network-of-people-mediu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6"/>
          <a:stretch/>
        </p:blipFill>
        <p:spPr bwMode="auto">
          <a:xfrm>
            <a:off x="12007" y="4581128"/>
            <a:ext cx="914400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450" y="1700808"/>
            <a:ext cx="8594030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A261"/>
                </a:solidFill>
                <a:latin typeface="+mj-lt"/>
              </a:rPr>
              <a:t>Helping doctors and their families for over 180 years. </a:t>
            </a:r>
          </a:p>
          <a:p>
            <a:pPr algn="ctr"/>
            <a:endParaRPr lang="en-GB" sz="1050" dirty="0">
              <a:solidFill>
                <a:srgbClr val="332A87"/>
              </a:solidFill>
              <a:latin typeface="+mj-lt"/>
            </a:endParaRPr>
          </a:p>
          <a:p>
            <a:pPr algn="ctr"/>
            <a:r>
              <a:rPr lang="en-GB" sz="2800" b="1" dirty="0">
                <a:solidFill>
                  <a:srgbClr val="332A87"/>
                </a:solidFill>
                <a:latin typeface="+mj-lt"/>
              </a:rPr>
              <a:t>Every year the RMBF helps hundreds of doctors, medical students and their family members who are in serious hardship due to illness, injury, disability, ageing or bereavement.</a:t>
            </a:r>
          </a:p>
          <a:p>
            <a:pPr algn="ctr"/>
            <a:br>
              <a:rPr lang="en-GB" sz="2800" dirty="0">
                <a:solidFill>
                  <a:srgbClr val="332A87"/>
                </a:solidFill>
                <a:latin typeface="+mj-lt"/>
              </a:rPr>
            </a:br>
            <a:endParaRPr lang="en-GB" sz="2800" dirty="0">
              <a:solidFill>
                <a:srgbClr val="332A8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170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RMBF_Logo_External_Version_RGB_H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88913"/>
            <a:ext cx="2617788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876743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332A87"/>
                </a:solidFill>
                <a:latin typeface="+mj-lt"/>
              </a:rPr>
              <a:t>How we help</a:t>
            </a:r>
          </a:p>
        </p:txBody>
      </p:sp>
    </p:spTree>
    <p:extLst>
      <p:ext uri="{BB962C8B-B14F-4D97-AF65-F5344CB8AC3E}">
        <p14:creationId xmlns:p14="http://schemas.microsoft.com/office/powerpoint/2010/main" val="259624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RMBF_Logo_External_Version_RGB_H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88913"/>
            <a:ext cx="2617788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225"/>
          <p:cNvSpPr/>
          <p:nvPr/>
        </p:nvSpPr>
        <p:spPr>
          <a:xfrm>
            <a:off x="2915814" y="1407778"/>
            <a:ext cx="331236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GB" sz="3600" b="1" dirty="0">
                <a:solidFill>
                  <a:srgbClr val="332A87"/>
                </a:solidFill>
              </a:rPr>
              <a:t>We provide</a:t>
            </a:r>
            <a:endParaRPr sz="3600" b="1" dirty="0">
              <a:solidFill>
                <a:srgbClr val="332A87"/>
              </a:solidFill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938FBE9E-DDD6-4753-8C9C-E6C5E000F5D7}"/>
              </a:ext>
            </a:extLst>
          </p:cNvPr>
          <p:cNvSpPr/>
          <p:nvPr/>
        </p:nvSpPr>
        <p:spPr>
          <a:xfrm>
            <a:off x="910868" y="2393545"/>
            <a:ext cx="7322259" cy="1130063"/>
          </a:xfrm>
          <a:prstGeom prst="roundRect">
            <a:avLst/>
          </a:prstGeom>
          <a:solidFill>
            <a:srgbClr val="00A26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Financial support to doctors of all specialties and at all stages of their careers due to age, ill health, disability, or bereavement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6C6D45D9-95ED-40FE-846C-0700790E4F01}"/>
              </a:ext>
            </a:extLst>
          </p:cNvPr>
          <p:cNvSpPr/>
          <p:nvPr/>
        </p:nvSpPr>
        <p:spPr>
          <a:xfrm>
            <a:off x="910868" y="4084930"/>
            <a:ext cx="7322259" cy="864096"/>
          </a:xfrm>
          <a:prstGeom prst="roundRect">
            <a:avLst/>
          </a:prstGeom>
          <a:solidFill>
            <a:srgbClr val="00A26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Grants for medical students in financial difficulty due to ill health, disability or bereavement</a:t>
            </a:r>
          </a:p>
        </p:txBody>
      </p:sp>
    </p:spTree>
    <p:extLst>
      <p:ext uri="{BB962C8B-B14F-4D97-AF65-F5344CB8AC3E}">
        <p14:creationId xmlns:p14="http://schemas.microsoft.com/office/powerpoint/2010/main" val="2959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2.jpeg" descr="RMBF_Logo_External_Version_RGB_H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88912"/>
            <a:ext cx="2617791" cy="121126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738185" y="1494414"/>
            <a:ext cx="590391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600" b="1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600" b="1" dirty="0">
                <a:solidFill>
                  <a:srgbClr val="332A87"/>
                </a:solidFill>
              </a:rPr>
              <a:t>Types of support</a:t>
            </a:r>
            <a:endParaRPr sz="3600" b="1" dirty="0">
              <a:solidFill>
                <a:srgbClr val="332A87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9592" y="2276872"/>
            <a:ext cx="3456384" cy="1200326"/>
          </a:xfrm>
          <a:prstGeom prst="roundRect">
            <a:avLst/>
          </a:prstGeom>
          <a:solidFill>
            <a:srgbClr val="00A26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Regular monthly grants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44008" y="2276872"/>
            <a:ext cx="3456384" cy="1200326"/>
          </a:xfrm>
          <a:prstGeom prst="roundRect">
            <a:avLst/>
          </a:prstGeom>
          <a:solidFill>
            <a:srgbClr val="332A8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Back to work awards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94542" y="3789040"/>
            <a:ext cx="3456384" cy="1200326"/>
          </a:xfrm>
          <a:prstGeom prst="roundRect">
            <a:avLst/>
          </a:prstGeom>
          <a:solidFill>
            <a:srgbClr val="332A8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Medical student grants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44008" y="3789040"/>
            <a:ext cx="3456384" cy="1200326"/>
          </a:xfrm>
          <a:prstGeom prst="roundRect">
            <a:avLst/>
          </a:prstGeom>
          <a:solidFill>
            <a:srgbClr val="00A26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Refugee doctor grants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94542" y="5229200"/>
            <a:ext cx="3456384" cy="1200326"/>
          </a:xfrm>
          <a:prstGeom prst="roundRect">
            <a:avLst/>
          </a:prstGeom>
          <a:solidFill>
            <a:srgbClr val="00A26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Money advice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44008" y="5228666"/>
            <a:ext cx="3456384" cy="1200326"/>
          </a:xfrm>
          <a:prstGeom prst="roundRect">
            <a:avLst/>
          </a:prstGeom>
          <a:solidFill>
            <a:srgbClr val="332A8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PhoneFriends</a:t>
            </a:r>
            <a:endParaRPr lang="en-GB" sz="3600" b="1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45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2.jpeg" descr="RMBF_Logo_External_Version_RGB_H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88912"/>
            <a:ext cx="2617791" cy="1211264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285762" y="1588329"/>
            <a:ext cx="849694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600" b="1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600" b="1" dirty="0">
                <a:solidFill>
                  <a:srgbClr val="332A87"/>
                </a:solidFill>
              </a:rPr>
              <a:t>Headline figures, 2018-19</a:t>
            </a:r>
            <a:endParaRPr sz="3600" b="1" dirty="0">
              <a:solidFill>
                <a:srgbClr val="332A87"/>
              </a:solidFill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D7E19EF-6496-41B5-B960-07ABAEAC72A6}"/>
              </a:ext>
            </a:extLst>
          </p:cNvPr>
          <p:cNvSpPr/>
          <p:nvPr/>
        </p:nvSpPr>
        <p:spPr>
          <a:xfrm>
            <a:off x="298450" y="2421950"/>
            <a:ext cx="4176464" cy="1132885"/>
          </a:xfrm>
          <a:prstGeom prst="roundRect">
            <a:avLst/>
          </a:prstGeom>
          <a:solidFill>
            <a:srgbClr val="00A26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2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300 beneficiaries received support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D18BF7B3-4C60-4ABE-90B5-324F54C93148}"/>
              </a:ext>
            </a:extLst>
          </p:cNvPr>
          <p:cNvSpPr/>
          <p:nvPr/>
        </p:nvSpPr>
        <p:spPr>
          <a:xfrm>
            <a:off x="4675496" y="2426175"/>
            <a:ext cx="4191906" cy="1128660"/>
          </a:xfrm>
          <a:prstGeom prst="roundRect">
            <a:avLst/>
          </a:prstGeom>
          <a:solidFill>
            <a:srgbClr val="332A8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2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£553,914 expended in grants and loans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050AEFB0-42EE-4F19-BAB3-2EF8390BD671}"/>
              </a:ext>
            </a:extLst>
          </p:cNvPr>
          <p:cNvSpPr/>
          <p:nvPr/>
        </p:nvSpPr>
        <p:spPr>
          <a:xfrm>
            <a:off x="290300" y="3727867"/>
            <a:ext cx="4191906" cy="1128660"/>
          </a:xfrm>
          <a:prstGeom prst="roundRect">
            <a:avLst/>
          </a:prstGeom>
          <a:solidFill>
            <a:srgbClr val="332A8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124,000 visits to our online support services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2CD99DB4-C8DE-43F2-9EAD-54FF45B2738C}"/>
              </a:ext>
            </a:extLst>
          </p:cNvPr>
          <p:cNvSpPr/>
          <p:nvPr/>
        </p:nvSpPr>
        <p:spPr>
          <a:xfrm>
            <a:off x="4677236" y="3723642"/>
            <a:ext cx="4176464" cy="1132885"/>
          </a:xfrm>
          <a:prstGeom prst="roundRect">
            <a:avLst/>
          </a:prstGeom>
          <a:solidFill>
            <a:srgbClr val="00A26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86 medical students received money advice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24D55B-D372-440F-B02A-A364E0DF681C}"/>
              </a:ext>
            </a:extLst>
          </p:cNvPr>
          <p:cNvSpPr/>
          <p:nvPr/>
        </p:nvSpPr>
        <p:spPr>
          <a:xfrm>
            <a:off x="284748" y="5042795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332A87"/>
                </a:solidFill>
                <a:latin typeface="+mn-lt"/>
              </a:rPr>
              <a:t>£804,731</a:t>
            </a:r>
          </a:p>
          <a:p>
            <a:pPr algn="ctr"/>
            <a:r>
              <a:rPr lang="en-GB" sz="2800" b="1" dirty="0">
                <a:solidFill>
                  <a:srgbClr val="332A87"/>
                </a:solidFill>
                <a:latin typeface="+mn-lt"/>
              </a:rPr>
              <a:t>total financial impact on our beneficiaries</a:t>
            </a:r>
            <a:endParaRPr lang="en-GB" sz="2800" dirty="0">
              <a:solidFill>
                <a:srgbClr val="332A8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01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2.jpeg" descr="RMBF_Logo_External_Version_RGB_H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88912"/>
            <a:ext cx="2617791" cy="121126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298450" y="1613968"/>
            <a:ext cx="7794253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 b="1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332A87"/>
                </a:solidFill>
              </a:rPr>
              <a:t>Why people turn to </a:t>
            </a:r>
            <a:r>
              <a:rPr lang="en-GB" sz="3600" b="1" dirty="0">
                <a:solidFill>
                  <a:srgbClr val="332A87"/>
                </a:solidFill>
              </a:rPr>
              <a:t>the RMBF</a:t>
            </a:r>
            <a:r>
              <a:rPr sz="3600" b="1" dirty="0">
                <a:solidFill>
                  <a:srgbClr val="332A87"/>
                </a:solidFill>
              </a:rPr>
              <a:t>, 201</a:t>
            </a:r>
            <a:r>
              <a:rPr lang="en-GB" sz="3600" b="1" dirty="0">
                <a:solidFill>
                  <a:srgbClr val="332A87"/>
                </a:solidFill>
              </a:rPr>
              <a:t>8</a:t>
            </a:r>
            <a:r>
              <a:rPr sz="3600" b="1" dirty="0">
                <a:solidFill>
                  <a:srgbClr val="332A87"/>
                </a:solidFill>
              </a:rPr>
              <a:t>-1</a:t>
            </a:r>
            <a:r>
              <a:rPr lang="en-GB" sz="3600" b="1" dirty="0">
                <a:solidFill>
                  <a:srgbClr val="332A87"/>
                </a:solidFill>
              </a:rPr>
              <a:t>9</a:t>
            </a:r>
            <a:endParaRPr sz="3600" b="1" dirty="0">
              <a:solidFill>
                <a:srgbClr val="332A87"/>
              </a:solidFill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395536" y="2564901"/>
            <a:ext cx="3672410" cy="378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sz="2400" b="1" dirty="0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rPr>
              <a:t>Mental illness</a:t>
            </a:r>
          </a:p>
          <a:p>
            <a:pPr lvl="0"/>
            <a:r>
              <a:rPr lang="en-GB" sz="3600" b="1" dirty="0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r>
              <a:rPr sz="3600" b="1" dirty="0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2400" b="1" dirty="0">
              <a:solidFill>
                <a:srgbClr val="332A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sz="2400" b="1" dirty="0">
                <a:solidFill>
                  <a:srgbClr val="00A261"/>
                </a:solidFill>
                <a:latin typeface="Calibri"/>
                <a:ea typeface="Calibri"/>
                <a:cs typeface="Calibri"/>
                <a:sym typeface="Calibri"/>
              </a:rPr>
              <a:t>Physical illness</a:t>
            </a:r>
          </a:p>
          <a:p>
            <a:pPr lvl="0"/>
            <a:r>
              <a:rPr lang="en-GB" sz="3600" b="1" dirty="0">
                <a:solidFill>
                  <a:srgbClr val="00A261"/>
                </a:solidFill>
                <a:latin typeface="Calibri"/>
                <a:ea typeface="Calibri"/>
                <a:cs typeface="Calibri"/>
                <a:sym typeface="Calibri"/>
              </a:rPr>
              <a:t>36</a:t>
            </a:r>
            <a:r>
              <a:rPr sz="3600" b="1" dirty="0">
                <a:solidFill>
                  <a:srgbClr val="00A26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</a:p>
          <a:p>
            <a:pPr lvl="0"/>
            <a:r>
              <a:rPr sz="2400" b="1" dirty="0">
                <a:solidFill>
                  <a:srgbClr val="EC008C"/>
                </a:solidFill>
                <a:latin typeface="Calibri"/>
                <a:ea typeface="Calibri"/>
                <a:cs typeface="Calibri"/>
                <a:sym typeface="Calibri"/>
              </a:rPr>
              <a:t>Refugee doctors</a:t>
            </a:r>
          </a:p>
          <a:p>
            <a:pPr lvl="0"/>
            <a:r>
              <a:rPr lang="en-GB" sz="3600" b="1" dirty="0">
                <a:solidFill>
                  <a:srgbClr val="EC008C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sz="3600" b="1" dirty="0">
                <a:solidFill>
                  <a:srgbClr val="EC008C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</a:p>
          <a:p>
            <a:pPr lvl="0"/>
            <a:r>
              <a:rPr sz="2400" b="1" dirty="0" err="1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Carer</a:t>
            </a:r>
            <a:r>
              <a:rPr sz="2400" b="1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/age/bereavement</a:t>
            </a:r>
          </a:p>
          <a:p>
            <a:pPr lvl="0"/>
            <a:r>
              <a:rPr lang="en-GB" sz="3600" b="1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sz="3600" b="1" dirty="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4624A-3577-483E-8D60-A0229986C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511126"/>
            <a:ext cx="4104456" cy="389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9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2.jpeg" descr="RMBF_Logo_External_Version_RGB_H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88912"/>
            <a:ext cx="2617791" cy="1211264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310929" y="1588329"/>
            <a:ext cx="849694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600" b="1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332A87"/>
                </a:solidFill>
              </a:rPr>
              <a:t>Age of new applicants</a:t>
            </a:r>
            <a:r>
              <a:rPr lang="en-GB" sz="3600" b="1" dirty="0">
                <a:solidFill>
                  <a:srgbClr val="332A87"/>
                </a:solidFill>
              </a:rPr>
              <a:t> to the RMBF</a:t>
            </a:r>
            <a:r>
              <a:rPr sz="3600" b="1" dirty="0">
                <a:solidFill>
                  <a:srgbClr val="332A87"/>
                </a:solidFill>
              </a:rPr>
              <a:t>, 201</a:t>
            </a:r>
            <a:r>
              <a:rPr lang="en-GB" sz="3600" b="1" dirty="0">
                <a:solidFill>
                  <a:srgbClr val="332A87"/>
                </a:solidFill>
              </a:rPr>
              <a:t>8</a:t>
            </a:r>
            <a:r>
              <a:rPr sz="3600" b="1" dirty="0">
                <a:solidFill>
                  <a:srgbClr val="332A87"/>
                </a:solidFill>
              </a:rPr>
              <a:t>-1</a:t>
            </a:r>
            <a:r>
              <a:rPr lang="en-GB" sz="3600" b="1" dirty="0">
                <a:solidFill>
                  <a:srgbClr val="332A87"/>
                </a:solidFill>
              </a:rPr>
              <a:t>9</a:t>
            </a:r>
            <a:endParaRPr sz="3600" b="1" dirty="0">
              <a:solidFill>
                <a:srgbClr val="332A87"/>
              </a:solidFill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341287" y="2245569"/>
            <a:ext cx="3672410" cy="5078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lang="en-GB" sz="2400" b="1" dirty="0">
                <a:solidFill>
                  <a:srgbClr val="EC008C"/>
                </a:solidFill>
                <a:latin typeface="+mn-lt"/>
                <a:ea typeface="Calibri"/>
                <a:cs typeface="Calibri"/>
                <a:sym typeface="Calibri"/>
              </a:rPr>
              <a:t>0-20 years</a:t>
            </a:r>
            <a:r>
              <a:rPr lang="en-GB" sz="2400" b="1" dirty="0">
                <a:solidFill>
                  <a:srgbClr val="332A87"/>
                </a:solidFill>
                <a:latin typeface="+mn-lt"/>
                <a:ea typeface="Calibri"/>
                <a:cs typeface="Calibri"/>
                <a:sym typeface="Calibri"/>
              </a:rPr>
              <a:t>	  </a:t>
            </a:r>
            <a:r>
              <a:rPr lang="en-GB" sz="3600" b="1" dirty="0">
                <a:solidFill>
                  <a:srgbClr val="EC008C"/>
                </a:solidFill>
                <a:latin typeface="+mn-lt"/>
                <a:ea typeface="Calibri"/>
                <a:cs typeface="Calibri"/>
                <a:sym typeface="Calibri"/>
              </a:rPr>
              <a:t>1%</a:t>
            </a:r>
          </a:p>
          <a:p>
            <a:pPr lvl="0"/>
            <a:r>
              <a:rPr sz="2400" b="1" dirty="0">
                <a:solidFill>
                  <a:srgbClr val="332A87"/>
                </a:solidFill>
                <a:latin typeface="+mn-lt"/>
                <a:ea typeface="Calibri"/>
                <a:cs typeface="Calibri"/>
                <a:sym typeface="Calibri"/>
              </a:rPr>
              <a:t>21-30 years	</a:t>
            </a:r>
            <a:r>
              <a:rPr lang="en-GB" sz="3600" b="1" dirty="0">
                <a:solidFill>
                  <a:srgbClr val="332A87"/>
                </a:solidFill>
                <a:latin typeface="+mn-lt"/>
                <a:ea typeface="Calibri"/>
                <a:cs typeface="Calibri"/>
                <a:sym typeface="Calibri"/>
              </a:rPr>
              <a:t>36</a:t>
            </a:r>
            <a:r>
              <a:rPr sz="3600" b="1" dirty="0">
                <a:solidFill>
                  <a:srgbClr val="332A87"/>
                </a:solidFill>
                <a:latin typeface="+mn-lt"/>
                <a:ea typeface="Calibri"/>
                <a:cs typeface="Calibri"/>
                <a:sym typeface="Calibri"/>
              </a:rPr>
              <a:t>%</a:t>
            </a:r>
          </a:p>
          <a:p>
            <a:pPr lvl="0"/>
            <a:r>
              <a:rPr sz="2400" b="1" dirty="0">
                <a:solidFill>
                  <a:srgbClr val="00A261"/>
                </a:solidFill>
                <a:latin typeface="+mn-lt"/>
                <a:ea typeface="Calibri"/>
                <a:cs typeface="Calibri"/>
                <a:sym typeface="Calibri"/>
              </a:rPr>
              <a:t>31-40 years	</a:t>
            </a:r>
            <a:r>
              <a:rPr sz="3600" b="1" dirty="0">
                <a:solidFill>
                  <a:srgbClr val="00A261"/>
                </a:solidFill>
                <a:latin typeface="+mn-lt"/>
                <a:ea typeface="Calibri"/>
                <a:cs typeface="Calibri"/>
                <a:sym typeface="Calibri"/>
              </a:rPr>
              <a:t>3</a:t>
            </a:r>
            <a:r>
              <a:rPr lang="en-GB" sz="3600" b="1" dirty="0">
                <a:solidFill>
                  <a:srgbClr val="00A261"/>
                </a:solidFill>
                <a:latin typeface="+mn-lt"/>
                <a:ea typeface="Calibri"/>
                <a:cs typeface="Calibri"/>
                <a:sym typeface="Calibri"/>
              </a:rPr>
              <a:t>3</a:t>
            </a:r>
            <a:r>
              <a:rPr sz="3600" b="1" dirty="0">
                <a:solidFill>
                  <a:srgbClr val="00A261"/>
                </a:solidFill>
                <a:latin typeface="+mn-lt"/>
                <a:ea typeface="Calibri"/>
                <a:cs typeface="Calibri"/>
                <a:sym typeface="Calibri"/>
              </a:rPr>
              <a:t>%</a:t>
            </a:r>
          </a:p>
          <a:p>
            <a:pPr lvl="0"/>
            <a:r>
              <a:rPr sz="2400" b="1" dirty="0">
                <a:solidFill>
                  <a:srgbClr val="00B0F0"/>
                </a:solidFill>
                <a:latin typeface="+mn-lt"/>
                <a:ea typeface="Calibri"/>
                <a:cs typeface="Calibri"/>
                <a:sym typeface="Calibri"/>
              </a:rPr>
              <a:t>41-50 years	</a:t>
            </a:r>
            <a:r>
              <a:rPr lang="en-GB" sz="3600" b="1" dirty="0">
                <a:solidFill>
                  <a:srgbClr val="00B0F0"/>
                </a:solidFill>
                <a:latin typeface="+mn-lt"/>
                <a:ea typeface="Calibri"/>
                <a:cs typeface="Calibri"/>
                <a:sym typeface="Calibri"/>
              </a:rPr>
              <a:t>17</a:t>
            </a:r>
            <a:r>
              <a:rPr sz="3600" b="1" dirty="0">
                <a:solidFill>
                  <a:srgbClr val="00B0F0"/>
                </a:solidFill>
                <a:latin typeface="+mn-lt"/>
                <a:ea typeface="Calibri"/>
                <a:cs typeface="Calibri"/>
                <a:sym typeface="Calibri"/>
              </a:rPr>
              <a:t>%</a:t>
            </a:r>
          </a:p>
          <a:p>
            <a:pPr lvl="0"/>
            <a:r>
              <a:rPr lang="en-GB" sz="2400" b="1" dirty="0">
                <a:solidFill>
                  <a:srgbClr val="808080"/>
                </a:solidFill>
                <a:latin typeface="+mn-lt"/>
                <a:ea typeface="Calibri"/>
                <a:cs typeface="Calibri"/>
                <a:sym typeface="Calibri"/>
              </a:rPr>
              <a:t>51-60 years	  </a:t>
            </a:r>
            <a:r>
              <a:rPr lang="en-GB" sz="3600" b="1" dirty="0">
                <a:solidFill>
                  <a:srgbClr val="808080"/>
                </a:solidFill>
                <a:latin typeface="+mn-lt"/>
                <a:ea typeface="Calibri"/>
                <a:cs typeface="Calibri"/>
                <a:sym typeface="Calibri"/>
              </a:rPr>
              <a:t>8%</a:t>
            </a:r>
          </a:p>
          <a:p>
            <a:pPr lvl="0"/>
            <a:r>
              <a:rPr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61-70 years	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  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1</a:t>
            </a:r>
            <a:r>
              <a:rPr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%</a:t>
            </a:r>
          </a:p>
          <a:p>
            <a:pPr lvl="0"/>
            <a:r>
              <a:rPr sz="2400" b="1" dirty="0">
                <a:latin typeface="+mn-lt"/>
                <a:ea typeface="Calibri"/>
                <a:cs typeface="Calibri"/>
                <a:sym typeface="Calibri"/>
              </a:rPr>
              <a:t>71-80 years	</a:t>
            </a:r>
            <a:r>
              <a:rPr lang="en-GB" sz="2400" b="1" dirty="0">
                <a:latin typeface="+mn-lt"/>
                <a:ea typeface="Calibri"/>
                <a:cs typeface="Calibri"/>
                <a:sym typeface="Calibri"/>
              </a:rPr>
              <a:t>   </a:t>
            </a:r>
            <a:r>
              <a:rPr lang="en-GB" sz="3600" b="1" dirty="0">
                <a:latin typeface="+mn-lt"/>
                <a:ea typeface="Calibri"/>
                <a:cs typeface="Calibri"/>
                <a:sym typeface="Calibri"/>
              </a:rPr>
              <a:t>3</a:t>
            </a:r>
            <a:r>
              <a:rPr sz="3600" b="1" dirty="0">
                <a:latin typeface="+mn-lt"/>
                <a:ea typeface="Calibri"/>
                <a:cs typeface="Calibri"/>
                <a:sym typeface="Calibri"/>
              </a:rPr>
              <a:t>%</a:t>
            </a:r>
            <a:endParaRPr lang="en-GB" sz="3600" b="1" dirty="0">
              <a:latin typeface="+mn-lt"/>
              <a:ea typeface="Calibri"/>
              <a:cs typeface="Calibri"/>
              <a:sym typeface="Calibri"/>
            </a:endParaRPr>
          </a:p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81-90 years	  </a:t>
            </a:r>
            <a:r>
              <a:rPr lang="en-GB" sz="3600" b="1" dirty="0">
                <a:solidFill>
                  <a:schemeClr val="bg1">
                    <a:lumMod val="7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1%</a:t>
            </a:r>
          </a:p>
          <a:p>
            <a:pPr lvl="0"/>
            <a:endParaRPr lang="en-GB" sz="3600" b="1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DDA1B-8218-4667-A9CF-B87B3EC38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561" y="2439822"/>
            <a:ext cx="4286848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7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2.jpeg" descr="RMBF_Logo_External_Version_RGB_H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88912"/>
            <a:ext cx="2617791" cy="1211264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310929" y="1588329"/>
            <a:ext cx="849694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600" b="1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600" b="1" dirty="0">
                <a:solidFill>
                  <a:srgbClr val="332A87"/>
                </a:solidFill>
              </a:rPr>
              <a:t>Specialties of beneficiaries, </a:t>
            </a:r>
            <a:r>
              <a:rPr sz="3600" b="1" dirty="0">
                <a:solidFill>
                  <a:srgbClr val="332A87"/>
                </a:solidFill>
              </a:rPr>
              <a:t>201</a:t>
            </a:r>
            <a:r>
              <a:rPr lang="en-GB" sz="3600" b="1" dirty="0">
                <a:solidFill>
                  <a:srgbClr val="332A87"/>
                </a:solidFill>
              </a:rPr>
              <a:t>8</a:t>
            </a:r>
            <a:r>
              <a:rPr sz="3600" b="1" dirty="0">
                <a:solidFill>
                  <a:srgbClr val="332A87"/>
                </a:solidFill>
              </a:rPr>
              <a:t>-1</a:t>
            </a:r>
            <a:r>
              <a:rPr lang="en-GB" sz="3600" b="1" dirty="0">
                <a:solidFill>
                  <a:srgbClr val="332A87"/>
                </a:solidFill>
              </a:rPr>
              <a:t>9</a:t>
            </a:r>
            <a:endParaRPr sz="3600" b="1" dirty="0">
              <a:solidFill>
                <a:srgbClr val="332A8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126D3-A6C8-4B7D-AA69-3B4F4A8C7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91" y="2422809"/>
            <a:ext cx="4053626" cy="4059502"/>
          </a:xfrm>
          <a:prstGeom prst="rect">
            <a:avLst/>
          </a:prstGeom>
        </p:spPr>
      </p:pic>
      <p:sp>
        <p:nvSpPr>
          <p:cNvPr id="6" name="Shape 247">
            <a:extLst>
              <a:ext uri="{FF2B5EF4-FFF2-40B4-BE49-F238E27FC236}">
                <a16:creationId xmlns:a16="http://schemas.microsoft.com/office/drawing/2014/main" id="{E4B536BB-2B3E-4E82-BA80-336AC3161B89}"/>
              </a:ext>
            </a:extLst>
          </p:cNvPr>
          <p:cNvSpPr/>
          <p:nvPr/>
        </p:nvSpPr>
        <p:spPr>
          <a:xfrm>
            <a:off x="341287" y="2446905"/>
            <a:ext cx="4053626" cy="403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/>
            <a:r>
              <a:rPr lang="en-GB" sz="2800" b="1" dirty="0">
                <a:solidFill>
                  <a:srgbClr val="00A261"/>
                </a:solidFill>
                <a:latin typeface="Calibri"/>
                <a:ea typeface="Calibri"/>
                <a:cs typeface="Calibri"/>
                <a:sym typeface="Calibri"/>
              </a:rPr>
              <a:t>GP/GP trainee	     31%</a:t>
            </a:r>
          </a:p>
          <a:p>
            <a:pPr lvl="0"/>
            <a:r>
              <a:rPr lang="en-GB" sz="2800" b="1" dirty="0">
                <a:solidFill>
                  <a:srgbClr val="8CC9A7"/>
                </a:solidFill>
                <a:latin typeface="Calibri"/>
                <a:ea typeface="Calibri"/>
                <a:cs typeface="Calibri"/>
                <a:sym typeface="Calibri"/>
              </a:rPr>
              <a:t>Psychiatry		     15%</a:t>
            </a:r>
          </a:p>
          <a:p>
            <a:pPr lvl="0"/>
            <a:r>
              <a:rPr lang="en-GB" sz="2800" b="1" dirty="0">
                <a:solidFill>
                  <a:srgbClr val="332A87"/>
                </a:solidFill>
                <a:latin typeface="Calibri"/>
                <a:ea typeface="Calibri"/>
                <a:cs typeface="Calibri"/>
                <a:sym typeface="Calibri"/>
              </a:rPr>
              <a:t>Paediatrics		       7%</a:t>
            </a:r>
          </a:p>
          <a:p>
            <a:pPr lvl="0"/>
            <a:r>
              <a:rPr lang="en-GB" sz="2800" b="1" dirty="0">
                <a:solidFill>
                  <a:srgbClr val="9380B7"/>
                </a:solidFill>
                <a:latin typeface="Calibri"/>
                <a:ea typeface="Calibri"/>
                <a:cs typeface="Calibri"/>
                <a:sym typeface="Calibri"/>
              </a:rPr>
              <a:t>Surgery		       6%</a:t>
            </a:r>
          </a:p>
          <a:p>
            <a:pPr lvl="0"/>
            <a:r>
              <a:rPr lang="en-GB" sz="2800" b="1" dirty="0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Emergency medicine   5%</a:t>
            </a:r>
          </a:p>
          <a:p>
            <a:pPr lvl="0"/>
            <a:r>
              <a:rPr lang="en-GB" sz="2800" b="1" dirty="0">
                <a:solidFill>
                  <a:srgbClr val="F29ECA"/>
                </a:solidFill>
                <a:latin typeface="Calibri"/>
                <a:ea typeface="Calibri"/>
                <a:cs typeface="Calibri"/>
                <a:sym typeface="Calibri"/>
              </a:rPr>
              <a:t>Anaesthesia		       4%</a:t>
            </a:r>
          </a:p>
          <a:p>
            <a:pPr lvl="0"/>
            <a:r>
              <a:rPr lang="en-GB" sz="2800" b="1" dirty="0">
                <a:solidFill>
                  <a:srgbClr val="009FE3"/>
                </a:solidFill>
                <a:latin typeface="Calibri"/>
                <a:ea typeface="Calibri"/>
                <a:cs typeface="Calibri"/>
                <a:sym typeface="Calibri"/>
              </a:rPr>
              <a:t>Ophthalmology	       4%</a:t>
            </a:r>
          </a:p>
          <a:p>
            <a:pPr lvl="0"/>
            <a:r>
              <a:rPr lang="en-GB" sz="2800" b="1" dirty="0">
                <a:solidFill>
                  <a:srgbClr val="9D9D9D"/>
                </a:solidFill>
                <a:latin typeface="Calibri"/>
                <a:ea typeface="Calibri"/>
                <a:cs typeface="Calibri"/>
                <a:sym typeface="Calibri"/>
              </a:rPr>
              <a:t>Others		     31%</a:t>
            </a:r>
          </a:p>
          <a:p>
            <a:pPr lvl="0"/>
            <a:r>
              <a:rPr lang="en-GB" sz="1600" i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Includes other specialties and foundation year/junior doctors</a:t>
            </a:r>
          </a:p>
        </p:txBody>
      </p:sp>
    </p:spTree>
    <p:extLst>
      <p:ext uri="{BB962C8B-B14F-4D97-AF65-F5344CB8AC3E}">
        <p14:creationId xmlns:p14="http://schemas.microsoft.com/office/powerpoint/2010/main" val="1261722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496</Words>
  <Application>Microsoft Office PowerPoint</Application>
  <PresentationFormat>On-screen Show (4:3)</PresentationFormat>
  <Paragraphs>99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Museo 700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PSelvon</dc:creator>
  <cp:lastModifiedBy>Joe Meredith</cp:lastModifiedBy>
  <cp:revision>248</cp:revision>
  <cp:lastPrinted>2013-06-18T11:43:18Z</cp:lastPrinted>
  <dcterms:created xsi:type="dcterms:W3CDTF">2013-05-08T11:55:48Z</dcterms:created>
  <dcterms:modified xsi:type="dcterms:W3CDTF">2020-01-07T11:44:09Z</dcterms:modified>
</cp:coreProperties>
</file>